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5851525" cy="32924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0" d="100"/>
          <a:sy n="160" d="100"/>
        </p:scale>
        <p:origin x="878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34676A-6060-47D9-8CCC-838F93A3E8B8}" type="datetimeFigureOut">
              <a:rPr lang="en-US" smtClean="0"/>
              <a:t>12/31/2023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74675" y="1336675"/>
            <a:ext cx="64103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0995C3-5AB6-4E85-9177-E8C4F280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605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92320" y="48600"/>
            <a:ext cx="5266440" cy="625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292320" y="685800"/>
            <a:ext cx="526644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292320" y="1573920"/>
            <a:ext cx="526644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92320" y="48600"/>
            <a:ext cx="5266440" cy="625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292320" y="685800"/>
            <a:ext cx="256968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990880" y="685800"/>
            <a:ext cx="256968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2990880" y="1573920"/>
            <a:ext cx="256968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292320" y="1573920"/>
            <a:ext cx="256968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92320" y="48600"/>
            <a:ext cx="5266440" cy="625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292320" y="685800"/>
            <a:ext cx="5266440" cy="1699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292320" y="685800"/>
            <a:ext cx="5266440" cy="1699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1860120" y="685800"/>
            <a:ext cx="2130480" cy="1699920"/>
          </a:xfrm>
          <a:prstGeom prst="rect">
            <a:avLst/>
          </a:prstGeom>
          <a:ln w="182880"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1860120" y="685800"/>
            <a:ext cx="2130480" cy="1699920"/>
          </a:xfrm>
          <a:prstGeom prst="rect">
            <a:avLst/>
          </a:prstGeom>
          <a:ln w="182880"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292320" y="48600"/>
            <a:ext cx="5266440" cy="625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292320" y="685800"/>
            <a:ext cx="5266440" cy="1699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92320" y="48600"/>
            <a:ext cx="5266440" cy="625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292320" y="685800"/>
            <a:ext cx="5266440" cy="1699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92320" y="48600"/>
            <a:ext cx="5266440" cy="625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292320" y="685800"/>
            <a:ext cx="2569680" cy="1699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2990880" y="685800"/>
            <a:ext cx="2569680" cy="1699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92320" y="48600"/>
            <a:ext cx="5266440" cy="625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292320" y="116640"/>
            <a:ext cx="5266440" cy="2269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92320" y="48600"/>
            <a:ext cx="5266440" cy="625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292320" y="685800"/>
            <a:ext cx="256968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292320" y="1573920"/>
            <a:ext cx="256968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2990880" y="685800"/>
            <a:ext cx="2569680" cy="1699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92320" y="48600"/>
            <a:ext cx="5266440" cy="625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292320" y="685800"/>
            <a:ext cx="2569680" cy="1699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990880" y="685800"/>
            <a:ext cx="256968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990880" y="1573920"/>
            <a:ext cx="256968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92320" y="48600"/>
            <a:ext cx="5266440" cy="625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92320" y="685800"/>
            <a:ext cx="256968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990880" y="685800"/>
            <a:ext cx="256968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292320" y="1573920"/>
            <a:ext cx="5266440" cy="810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292320" y="116640"/>
            <a:ext cx="5266440" cy="489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292320" y="685800"/>
            <a:ext cx="5266440" cy="16999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1"/>
          <p:cNvSpPr/>
          <p:nvPr/>
        </p:nvSpPr>
        <p:spPr>
          <a:xfrm>
            <a:off x="1806480" y="901080"/>
            <a:ext cx="6840" cy="4320"/>
          </a:xfrm>
          <a:custGeom>
            <a:avLst/>
            <a:gdLst/>
            <a:ahLst/>
            <a:cxnLst/>
            <a:rect l="0" t="0" r="r" b="b"/>
            <a:pathLst>
              <a:path w="19" h="12">
                <a:moveTo>
                  <a:pt x="12" y="0"/>
                </a:moveTo>
                <a:cubicBezTo>
                  <a:pt x="12" y="0"/>
                  <a:pt x="10" y="0"/>
                  <a:pt x="10" y="2"/>
                </a:cubicBezTo>
                <a:cubicBezTo>
                  <a:pt x="8" y="2"/>
                  <a:pt x="10" y="4"/>
                  <a:pt x="10" y="4"/>
                </a:cubicBezTo>
                <a:lnTo>
                  <a:pt x="12" y="4"/>
                </a:lnTo>
                <a:cubicBezTo>
                  <a:pt x="10" y="6"/>
                  <a:pt x="10" y="6"/>
                  <a:pt x="6" y="6"/>
                </a:cubicBezTo>
                <a:lnTo>
                  <a:pt x="4" y="6"/>
                </a:lnTo>
                <a:lnTo>
                  <a:pt x="2" y="6"/>
                </a:lnTo>
                <a:cubicBezTo>
                  <a:pt x="0" y="6"/>
                  <a:pt x="0" y="8"/>
                  <a:pt x="0" y="8"/>
                </a:cubicBezTo>
                <a:lnTo>
                  <a:pt x="0" y="10"/>
                </a:lnTo>
                <a:cubicBezTo>
                  <a:pt x="4" y="6"/>
                  <a:pt x="16" y="11"/>
                  <a:pt x="18" y="4"/>
                </a:cubicBezTo>
                <a:cubicBezTo>
                  <a:pt x="18" y="2"/>
                  <a:pt x="16" y="0"/>
                  <a:pt x="12" y="0"/>
                </a:cubicBezTo>
              </a:path>
            </a:pathLst>
          </a:custGeom>
          <a:noFill/>
          <a:ln w="182880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7" name="Freeform 2"/>
          <p:cNvSpPr/>
          <p:nvPr/>
        </p:nvSpPr>
        <p:spPr>
          <a:xfrm>
            <a:off x="1175040" y="2293200"/>
            <a:ext cx="6840" cy="9720"/>
          </a:xfrm>
          <a:custGeom>
            <a:avLst/>
            <a:gdLst/>
            <a:ahLst/>
            <a:cxnLst/>
            <a:rect l="0" t="0" r="r" b="b"/>
            <a:pathLst>
              <a:path w="19" h="27">
                <a:moveTo>
                  <a:pt x="0" y="0"/>
                </a:moveTo>
                <a:cubicBezTo>
                  <a:pt x="5" y="7"/>
                  <a:pt x="11" y="15"/>
                  <a:pt x="16" y="24"/>
                </a:cubicBezTo>
                <a:lnTo>
                  <a:pt x="18" y="26"/>
                </a:lnTo>
                <a:cubicBezTo>
                  <a:pt x="9" y="7"/>
                  <a:pt x="3" y="0"/>
                  <a:pt x="0" y="0"/>
                </a:cubicBezTo>
              </a:path>
            </a:pathLst>
          </a:custGeom>
          <a:noFill/>
          <a:ln w="182880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8" name="Freeform 3"/>
          <p:cNvSpPr/>
          <p:nvPr/>
        </p:nvSpPr>
        <p:spPr>
          <a:xfrm>
            <a:off x="2232360" y="1803960"/>
            <a:ext cx="3600" cy="10080"/>
          </a:xfrm>
          <a:custGeom>
            <a:avLst/>
            <a:gdLst/>
            <a:ahLst/>
            <a:cxnLst/>
            <a:rect l="0" t="0" r="r" b="b"/>
            <a:pathLst>
              <a:path w="10" h="28">
                <a:moveTo>
                  <a:pt x="0" y="0"/>
                </a:moveTo>
                <a:lnTo>
                  <a:pt x="0" y="3"/>
                </a:lnTo>
                <a:cubicBezTo>
                  <a:pt x="2" y="11"/>
                  <a:pt x="7" y="17"/>
                  <a:pt x="9" y="25"/>
                </a:cubicBezTo>
                <a:lnTo>
                  <a:pt x="9" y="27"/>
                </a:lnTo>
                <a:cubicBezTo>
                  <a:pt x="2" y="9"/>
                  <a:pt x="0" y="0"/>
                  <a:pt x="0" y="0"/>
                </a:cubicBezTo>
              </a:path>
            </a:pathLst>
          </a:custGeom>
          <a:noFill/>
          <a:ln w="182880"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39" name="Picture 38"/>
          <p:cNvPicPr/>
          <p:nvPr/>
        </p:nvPicPr>
        <p:blipFill>
          <a:blip r:embed="rId2"/>
          <a:stretch/>
        </p:blipFill>
        <p:spPr>
          <a:xfrm>
            <a:off x="-318240" y="456840"/>
            <a:ext cx="3561480" cy="2374200"/>
          </a:xfrm>
          <a:prstGeom prst="rect">
            <a:avLst/>
          </a:prstGeom>
          <a:ln w="182880">
            <a:noFill/>
          </a:ln>
        </p:spPr>
      </p:pic>
      <p:sp>
        <p:nvSpPr>
          <p:cNvPr id="40" name="TextShape 4"/>
          <p:cNvSpPr txBox="1"/>
          <p:nvPr/>
        </p:nvSpPr>
        <p:spPr>
          <a:xfrm>
            <a:off x="3631320" y="572760"/>
            <a:ext cx="2163240" cy="30348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r>
              <a:rPr lang="en-US" sz="1750" b="1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JosefinSans"/>
                <a:ea typeface="JosefinSans"/>
              </a:rPr>
              <a:t>UNDERSTANDING</a:t>
            </a:r>
            <a:endParaRPr lang="en-US" sz="1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TextShape 5"/>
          <p:cNvSpPr txBox="1"/>
          <p:nvPr/>
        </p:nvSpPr>
        <p:spPr>
          <a:xfrm>
            <a:off x="3462480" y="795240"/>
            <a:ext cx="2483280" cy="30348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r>
              <a:rPr lang="en-US" sz="1750" b="1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JosefinSans"/>
                <a:ea typeface="JosefinSans"/>
              </a:rPr>
              <a:t>MICROCONTROLLER</a:t>
            </a:r>
            <a:endParaRPr lang="en-US" sz="1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TextShape 6"/>
          <p:cNvSpPr txBox="1"/>
          <p:nvPr/>
        </p:nvSpPr>
        <p:spPr>
          <a:xfrm>
            <a:off x="3548160" y="1017360"/>
            <a:ext cx="2382840" cy="30348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r>
              <a:rPr lang="en-US" sz="1750" b="1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JosefinSans"/>
                <a:ea typeface="JosefinSans"/>
              </a:rPr>
              <a:t>DATA FORMAT AND</a:t>
            </a:r>
            <a:endParaRPr lang="en-US" sz="1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TextShape 7"/>
          <p:cNvSpPr txBox="1"/>
          <p:nvPr/>
        </p:nvSpPr>
        <p:spPr>
          <a:xfrm>
            <a:off x="3836880" y="1239480"/>
            <a:ext cx="1811160" cy="30348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r>
              <a:rPr lang="en-US" sz="1750" b="1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JosefinSans"/>
                <a:ea typeface="JosefinSans"/>
              </a:rPr>
              <a:t>DIRECTIVES: A</a:t>
            </a:r>
            <a:endParaRPr lang="en-US" sz="1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TextShape 8"/>
          <p:cNvSpPr txBox="1"/>
          <p:nvPr/>
        </p:nvSpPr>
        <p:spPr>
          <a:xfrm>
            <a:off x="3628800" y="1461960"/>
            <a:ext cx="2151000" cy="30348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r>
              <a:rPr lang="en-US" sz="1750" b="1" strike="noStrike" spc="-1" dirty="0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JosefinSans"/>
                <a:ea typeface="JosefinSans"/>
              </a:rPr>
              <a:t>COMPREHENSIVE</a:t>
            </a:r>
            <a:endParaRPr lang="en-US" sz="175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" name="TextShape 9"/>
          <p:cNvSpPr txBox="1"/>
          <p:nvPr/>
        </p:nvSpPr>
        <p:spPr>
          <a:xfrm>
            <a:off x="4020120" y="1684080"/>
            <a:ext cx="1331280" cy="30348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r>
              <a:rPr lang="en-US" sz="1750" b="1" strike="noStrike" spc="-1" dirty="0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JosefinSans"/>
                <a:ea typeface="JosefinSans"/>
              </a:rPr>
              <a:t>OVERVIEW</a:t>
            </a:r>
            <a:endParaRPr lang="en-US" sz="175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6" name="CustomShape 10"/>
          <p:cNvSpPr/>
          <p:nvPr/>
        </p:nvSpPr>
        <p:spPr>
          <a:xfrm>
            <a:off x="-619200" y="380520"/>
            <a:ext cx="3952800" cy="2496960"/>
          </a:xfrm>
          <a:custGeom>
            <a:avLst/>
            <a:gdLst/>
            <a:ahLst/>
            <a:cxnLst/>
            <a:rect l="0" t="0" r="r" b="b"/>
            <a:pathLst>
              <a:path w="10982" h="6938">
                <a:moveTo>
                  <a:pt x="1156" y="0"/>
                </a:moveTo>
                <a:cubicBezTo>
                  <a:pt x="578" y="0"/>
                  <a:pt x="0" y="578"/>
                  <a:pt x="0" y="1156"/>
                </a:cubicBezTo>
                <a:lnTo>
                  <a:pt x="0" y="5780"/>
                </a:lnTo>
                <a:cubicBezTo>
                  <a:pt x="0" y="6358"/>
                  <a:pt x="578" y="6937"/>
                  <a:pt x="1156" y="6937"/>
                </a:cubicBezTo>
                <a:lnTo>
                  <a:pt x="9824" y="6937"/>
                </a:lnTo>
                <a:cubicBezTo>
                  <a:pt x="10402" y="6937"/>
                  <a:pt x="10981" y="6358"/>
                  <a:pt x="10981" y="5780"/>
                </a:cubicBezTo>
                <a:lnTo>
                  <a:pt x="10981" y="1156"/>
                </a:lnTo>
                <a:cubicBezTo>
                  <a:pt x="10981" y="578"/>
                  <a:pt x="10402" y="0"/>
                  <a:pt x="9824" y="0"/>
                </a:cubicBezTo>
                <a:lnTo>
                  <a:pt x="1156" y="0"/>
                </a:lnTo>
              </a:path>
            </a:pathLst>
          </a:custGeom>
          <a:noFill/>
          <a:ln w="1828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58F17B-3BCD-E657-C68D-F8ED2158F2AA}"/>
              </a:ext>
            </a:extLst>
          </p:cNvPr>
          <p:cNvSpPr txBox="1"/>
          <p:nvPr/>
        </p:nvSpPr>
        <p:spPr>
          <a:xfrm>
            <a:off x="3628800" y="2302920"/>
            <a:ext cx="18069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By Shohag 2003028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/>
          <p:cNvPicPr/>
          <p:nvPr/>
        </p:nvPicPr>
        <p:blipFill>
          <a:blip r:embed="rId2"/>
          <a:stretch/>
        </p:blipFill>
        <p:spPr>
          <a:xfrm>
            <a:off x="2880" y="326520"/>
            <a:ext cx="2587320" cy="2587320"/>
          </a:xfrm>
          <a:prstGeom prst="rect">
            <a:avLst/>
          </a:prstGeom>
          <a:ln w="182880">
            <a:noFill/>
          </a:ln>
        </p:spPr>
      </p:pic>
      <p:sp>
        <p:nvSpPr>
          <p:cNvPr id="48" name="TextShape 1"/>
          <p:cNvSpPr txBox="1"/>
          <p:nvPr/>
        </p:nvSpPr>
        <p:spPr>
          <a:xfrm>
            <a:off x="2804400" y="644040"/>
            <a:ext cx="2796480" cy="39060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r>
              <a:rPr lang="en-US" sz="1130" b="1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JosefinSans"/>
                <a:ea typeface="JosefinSans"/>
              </a:rPr>
              <a:t>MICROCONTROLLER DATA FORMAT</a:t>
            </a:r>
            <a:endParaRPr lang="en-US" sz="113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9" name="CustomShape 2"/>
          <p:cNvSpPr/>
          <p:nvPr/>
        </p:nvSpPr>
        <p:spPr>
          <a:xfrm>
            <a:off x="-373680" y="307800"/>
            <a:ext cx="3040560" cy="2624040"/>
          </a:xfrm>
          <a:custGeom>
            <a:avLst/>
            <a:gdLst/>
            <a:ahLst/>
            <a:cxnLst/>
            <a:rect l="0" t="0" r="r" b="b"/>
            <a:pathLst>
              <a:path w="8448" h="7291">
                <a:moveTo>
                  <a:pt x="1214" y="0"/>
                </a:moveTo>
                <a:cubicBezTo>
                  <a:pt x="607" y="0"/>
                  <a:pt x="0" y="607"/>
                  <a:pt x="0" y="1215"/>
                </a:cubicBezTo>
                <a:lnTo>
                  <a:pt x="0" y="6075"/>
                </a:lnTo>
                <a:cubicBezTo>
                  <a:pt x="0" y="6682"/>
                  <a:pt x="607" y="7290"/>
                  <a:pt x="1214" y="7290"/>
                </a:cubicBezTo>
                <a:lnTo>
                  <a:pt x="7232" y="7290"/>
                </a:lnTo>
                <a:cubicBezTo>
                  <a:pt x="7839" y="7290"/>
                  <a:pt x="8447" y="6682"/>
                  <a:pt x="8447" y="6075"/>
                </a:cubicBezTo>
                <a:lnTo>
                  <a:pt x="8447" y="1215"/>
                </a:lnTo>
                <a:cubicBezTo>
                  <a:pt x="8447" y="607"/>
                  <a:pt x="7839" y="0"/>
                  <a:pt x="7232" y="0"/>
                </a:cubicBezTo>
                <a:lnTo>
                  <a:pt x="1214" y="0"/>
                </a:lnTo>
              </a:path>
            </a:pathLst>
          </a:custGeom>
          <a:noFill/>
          <a:ln w="22860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0" name="TextShape 3"/>
          <p:cNvSpPr txBox="1"/>
          <p:nvPr/>
        </p:nvSpPr>
        <p:spPr>
          <a:xfrm>
            <a:off x="2238480" y="1039320"/>
            <a:ext cx="3613680" cy="178452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        AVR data type</a:t>
            </a:r>
          </a:p>
          <a:p>
            <a:pPr marL="648000" lvl="2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The AVR microcontroller has only one data type. It is 8 bits, and the size of each register is also 8 bits.</a:t>
            </a:r>
          </a:p>
          <a:p>
            <a:pPr marL="648000" lvl="2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1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        Data format representation</a:t>
            </a:r>
          </a:p>
          <a:p>
            <a:pPr marL="648000" lvl="2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There are four ways to represent a byte of data in the AVR assembler. The numbers can be in hex, binary', decimal, or ASCII formats.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/>
          <a:stretch/>
        </p:blipFill>
        <p:spPr>
          <a:xfrm>
            <a:off x="1440" y="-304920"/>
            <a:ext cx="5889240" cy="3896280"/>
          </a:xfrm>
          <a:prstGeom prst="rect">
            <a:avLst/>
          </a:prstGeom>
          <a:ln>
            <a:noFill/>
          </a:ln>
        </p:spPr>
      </p:pic>
      <p:sp>
        <p:nvSpPr>
          <p:cNvPr id="52" name="TextShape 1"/>
          <p:cNvSpPr txBox="1"/>
          <p:nvPr/>
        </p:nvSpPr>
        <p:spPr>
          <a:xfrm>
            <a:off x="1463040" y="261720"/>
            <a:ext cx="3156840" cy="442440"/>
          </a:xfrm>
          <a:prstGeom prst="rect">
            <a:avLst/>
          </a:prstGeom>
          <a:solidFill>
            <a:srgbClr val="FFFFFF"/>
          </a:solidFill>
          <a:ln w="182880">
            <a:noFill/>
          </a:ln>
        </p:spPr>
        <p:txBody>
          <a:bodyPr lIns="0" tIns="0" rIns="0" bIns="0"/>
          <a:lstStyle/>
          <a:p>
            <a:pPr algn="ctr"/>
            <a:r>
              <a:rPr lang="en-US" sz="1500" b="1" strike="noStrike" spc="-1" dirty="0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JosefinSans"/>
                <a:ea typeface="JosefinSans"/>
              </a:rPr>
              <a:t>DATA FORMAT REPRESENTATION</a:t>
            </a:r>
            <a:endParaRPr lang="en-US" sz="1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CA4213-3A9B-D2C3-185F-B49C90476641}"/>
              </a:ext>
            </a:extLst>
          </p:cNvPr>
          <p:cNvSpPr txBox="1"/>
          <p:nvPr/>
        </p:nvSpPr>
        <p:spPr>
          <a:xfrm>
            <a:off x="102588" y="840510"/>
            <a:ext cx="2579489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64000" lvl="3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000" b="0" strike="noStrike" spc="-1" dirty="0">
              <a:solidFill>
                <a:schemeClr val="bg1"/>
              </a:solidFill>
              <a:latin typeface="Times New Roman"/>
            </a:endParaRPr>
          </a:p>
          <a:p>
            <a:pPr algn="ctr"/>
            <a:r>
              <a:rPr lang="en-US" sz="2000" b="0" strike="noStrike" spc="-1" dirty="0">
                <a:solidFill>
                  <a:schemeClr val="bg1"/>
                </a:solidFill>
                <a:latin typeface="Times New Roman"/>
              </a:rPr>
              <a:t>• Hex numbers</a:t>
            </a:r>
          </a:p>
          <a:p>
            <a:pPr algn="ctr"/>
            <a:r>
              <a:rPr lang="en-US" sz="1200" b="0" strike="noStrike" spc="-1" dirty="0">
                <a:solidFill>
                  <a:schemeClr val="bg1"/>
                </a:solidFill>
                <a:latin typeface="Times New Roman"/>
              </a:rPr>
              <a:t>Ox (or OX) or $ in front of the number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100" b="0" strike="noStrike" spc="-1" dirty="0">
                <a:solidFill>
                  <a:schemeClr val="bg1"/>
                </a:solidFill>
                <a:latin typeface="Monaco"/>
              </a:rPr>
              <a:t>$75</a:t>
            </a:r>
            <a:r>
              <a:rPr lang="en-US" sz="1200" b="0" strike="noStrike" spc="-1" dirty="0">
                <a:solidFill>
                  <a:schemeClr val="bg1"/>
                </a:solidFill>
                <a:latin typeface="Times New Roman"/>
              </a:rPr>
              <a:t> or </a:t>
            </a:r>
            <a:r>
              <a:rPr lang="en-US" sz="1200" b="0" strike="noStrike" spc="-1" dirty="0">
                <a:solidFill>
                  <a:schemeClr val="bg1"/>
                </a:solidFill>
                <a:latin typeface="Monaco"/>
              </a:rPr>
              <a:t>0x11</a:t>
            </a:r>
            <a:endParaRPr lang="en-US" sz="1200" b="0" strike="noStrike" spc="-1" dirty="0">
              <a:solidFill>
                <a:schemeClr val="bg1"/>
              </a:solidFill>
              <a:latin typeface="Times New Roman"/>
            </a:endParaRPr>
          </a:p>
          <a:p>
            <a:pPr algn="ctr"/>
            <a:endParaRPr lang="en-US" sz="1200" b="0" strike="noStrike" spc="-1" dirty="0">
              <a:solidFill>
                <a:schemeClr val="bg1"/>
              </a:solidFill>
              <a:latin typeface="Times New Roman"/>
            </a:endParaRPr>
          </a:p>
          <a:p>
            <a:pPr algn="ctr"/>
            <a:endParaRPr lang="en-US" sz="1200" b="0" strike="noStrike" spc="-1" dirty="0">
              <a:solidFill>
                <a:schemeClr val="bg1"/>
              </a:solidFill>
              <a:latin typeface="Times New Roman"/>
            </a:endParaRPr>
          </a:p>
          <a:p>
            <a:pPr algn="ctr"/>
            <a:r>
              <a:rPr lang="en-US" sz="2000" b="0" strike="noStrike" spc="-1" dirty="0">
                <a:solidFill>
                  <a:schemeClr val="bg1"/>
                </a:solidFill>
                <a:latin typeface="Times New Roman"/>
              </a:rPr>
              <a:t>• Binary numbers</a:t>
            </a:r>
          </a:p>
          <a:p>
            <a:pPr algn="ctr"/>
            <a:r>
              <a:rPr lang="en-US" sz="1200" b="0" strike="noStrike" spc="-1" dirty="0">
                <a:solidFill>
                  <a:schemeClr val="bg1"/>
                </a:solidFill>
                <a:latin typeface="Times New Roman"/>
              </a:rPr>
              <a:t>Only B </a:t>
            </a:r>
            <a:r>
              <a:rPr lang="en-US" sz="1200" b="0" strike="noStrike" spc="-1" dirty="0" err="1">
                <a:solidFill>
                  <a:schemeClr val="bg1"/>
                </a:solidFill>
                <a:latin typeface="Times New Roman"/>
              </a:rPr>
              <a:t>infront</a:t>
            </a:r>
            <a:r>
              <a:rPr lang="en-US" sz="1200" b="0" strike="noStrike" spc="-1" dirty="0">
                <a:solidFill>
                  <a:schemeClr val="bg1"/>
                </a:solidFill>
                <a:latin typeface="Times New Roman"/>
              </a:rPr>
              <a:t> of the number</a:t>
            </a:r>
          </a:p>
          <a:p>
            <a:pPr algn="ctr"/>
            <a:r>
              <a:rPr lang="en-US" sz="1200" b="0" strike="noStrike" spc="-1" dirty="0">
                <a:solidFill>
                  <a:schemeClr val="bg1"/>
                </a:solidFill>
                <a:latin typeface="Monaco"/>
              </a:rPr>
              <a:t>0b10011001</a:t>
            </a:r>
            <a:endParaRPr lang="en-US" sz="1200" b="0" strike="noStrike" spc="-1" dirty="0">
              <a:solidFill>
                <a:schemeClr val="bg1"/>
              </a:solidFill>
              <a:latin typeface="Times New Roman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935606-8EC8-656A-015D-89BC709CA758}"/>
              </a:ext>
            </a:extLst>
          </p:cNvPr>
          <p:cNvSpPr txBox="1"/>
          <p:nvPr/>
        </p:nvSpPr>
        <p:spPr>
          <a:xfrm>
            <a:off x="2925762" y="882074"/>
            <a:ext cx="229319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9536" indent="-219456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0" kern="1200" spc="-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• Decimal numbers</a:t>
            </a:r>
            <a:endParaRPr lang="en-US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200" b="0" kern="1200" spc="-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No special representation</a:t>
            </a:r>
            <a:br>
              <a:rPr lang="en-US" sz="1200" kern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</a:br>
            <a:r>
              <a:rPr lang="en-US" sz="1200" b="0" kern="1200" spc="-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75</a:t>
            </a:r>
            <a:endParaRPr lang="en-US" sz="120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0" kern="1200" spc="-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• ASCII Characters</a:t>
            </a:r>
            <a:endParaRPr lang="en-US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200" b="0" kern="1200" spc="-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Only B </a:t>
            </a:r>
            <a:r>
              <a:rPr lang="en-US" sz="1200" b="0" kern="1200" spc="-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infront</a:t>
            </a:r>
            <a:r>
              <a:rPr lang="en-US" sz="1200" b="0" kern="1200" spc="-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 of the number</a:t>
            </a:r>
            <a:endParaRPr lang="en-US" sz="120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200" b="0" kern="1200" spc="-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'2' - 00110010 or 32 in hex.</a:t>
            </a:r>
            <a:endParaRPr lang="en-US" sz="120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ustomShape 1"/>
          <p:cNvSpPr/>
          <p:nvPr/>
        </p:nvSpPr>
        <p:spPr>
          <a:xfrm>
            <a:off x="-1521000" y="-254160"/>
            <a:ext cx="4191840" cy="3762360"/>
          </a:xfrm>
          <a:prstGeom prst="ellipse">
            <a:avLst/>
          </a:prstGeom>
          <a:gradFill>
            <a:gsLst>
              <a:gs pos="0">
                <a:srgbClr val="CFDCD7"/>
              </a:gs>
              <a:gs pos="100000">
                <a:srgbClr val="F8CDD6"/>
              </a:gs>
            </a:gsLst>
            <a:lin ang="3600000"/>
          </a:gradFill>
          <a:ln w="18288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pic>
        <p:nvPicPr>
          <p:cNvPr id="54" name="Picture 53"/>
          <p:cNvPicPr/>
          <p:nvPr/>
        </p:nvPicPr>
        <p:blipFill>
          <a:blip r:embed="rId2"/>
          <a:srcRect l="5363" t="14075" b="7776"/>
          <a:stretch/>
        </p:blipFill>
        <p:spPr>
          <a:xfrm>
            <a:off x="2586240" y="471600"/>
            <a:ext cx="3265920" cy="2290320"/>
          </a:xfrm>
          <a:prstGeom prst="rect">
            <a:avLst/>
          </a:prstGeom>
          <a:ln w="182880">
            <a:noFill/>
          </a:ln>
        </p:spPr>
      </p:pic>
      <p:sp>
        <p:nvSpPr>
          <p:cNvPr id="55" name="TextShape 2"/>
          <p:cNvSpPr txBox="1"/>
          <p:nvPr/>
        </p:nvSpPr>
        <p:spPr>
          <a:xfrm>
            <a:off x="242640" y="769680"/>
            <a:ext cx="3204000" cy="24120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r>
              <a:rPr lang="en-US" sz="1390" b="1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JosefinSans"/>
                <a:ea typeface="JosefinSans"/>
              </a:rPr>
              <a:t>MICROCONTROLLER DIRECTIVES</a:t>
            </a:r>
            <a:endParaRPr lang="en-US" sz="139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6" name="TextShape 3"/>
          <p:cNvSpPr txBox="1"/>
          <p:nvPr/>
        </p:nvSpPr>
        <p:spPr>
          <a:xfrm>
            <a:off x="252000" y="1351800"/>
            <a:ext cx="2265120" cy="77796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r>
              <a:rPr lang="en-US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Directives in AVR microcontroller programming provide instructions to the assembler</a:t>
            </a:r>
          </a:p>
          <a:p>
            <a:r>
              <a:rPr lang="en-US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while instructions tell the CPU what to do.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1527120" y="459360"/>
            <a:ext cx="2842200" cy="104832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.EQU (equate)</a:t>
            </a:r>
          </a:p>
          <a:p>
            <a:pPr algn="ctr"/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To define a constant value or a fixed address.</a:t>
            </a:r>
            <a:br/>
            <a:r>
              <a:rPr lang="en-US" sz="1000" b="0" strike="noStrike" spc="-1">
                <a:solidFill>
                  <a:srgbClr val="C46200"/>
                </a:solidFill>
                <a:uFill>
                  <a:solidFill>
                    <a:srgbClr val="FFFFFF"/>
                  </a:solidFill>
                </a:uFill>
                <a:latin typeface="Monaco"/>
              </a:rPr>
              <a:t>.EOU COUNT = 0x25</a:t>
            </a:r>
            <a:endParaRPr lang="en-US" sz="1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8" name="TextShape 2"/>
          <p:cNvSpPr txBox="1"/>
          <p:nvPr/>
        </p:nvSpPr>
        <p:spPr>
          <a:xfrm>
            <a:off x="1149480" y="1660680"/>
            <a:ext cx="3684960" cy="95940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pPr algn="ctr"/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.SET</a:t>
            </a:r>
          </a:p>
          <a:p>
            <a:pPr algn="ctr"/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To define a constant value or a fixed address by the value may be reassigned later  the .SET directive.</a:t>
            </a:r>
          </a:p>
        </p:txBody>
      </p:sp>
      <p:sp>
        <p:nvSpPr>
          <p:cNvPr id="59" name="TextShape 3"/>
          <p:cNvSpPr txBox="1"/>
          <p:nvPr/>
        </p:nvSpPr>
        <p:spPr>
          <a:xfrm>
            <a:off x="1027800" y="1213920"/>
            <a:ext cx="3824280" cy="127080"/>
          </a:xfrm>
          <a:prstGeom prst="rect">
            <a:avLst/>
          </a:prstGeom>
          <a:noFill/>
          <a:ln w="182880">
            <a:noFill/>
          </a:ln>
        </p:spPr>
        <p:txBody>
          <a:bodyPr lIns="0" tIns="0" rIns="0" bIns="0"/>
          <a:lstStyle/>
          <a:p>
            <a:pPr algn="ctr"/>
            <a:r>
              <a:rPr lang="en-US" sz="9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Note: .EQU can be used for RAM address assignment and SFR address assignment</a:t>
            </a:r>
            <a:endParaRPr lang="en-US" sz="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CA815F2C-4E80-4019-8E59-FAD3F7F847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63840" cy="3292475"/>
          </a:xfrm>
          <a:custGeom>
            <a:avLst/>
            <a:gdLst>
              <a:gd name="connsiteX0" fmla="*/ 8239723 w 12009304"/>
              <a:gd name="connsiteY0" fmla="*/ 5083103 h 6858000"/>
              <a:gd name="connsiteX1" fmla="*/ 9505105 w 12009304"/>
              <a:gd name="connsiteY1" fmla="*/ 5083103 h 6858000"/>
              <a:gd name="connsiteX2" fmla="*/ 9564676 w 12009304"/>
              <a:gd name="connsiteY2" fmla="*/ 5091016 h 6858000"/>
              <a:gd name="connsiteX3" fmla="*/ 9605648 w 12009304"/>
              <a:gd name="connsiteY3" fmla="*/ 5108194 h 6858000"/>
              <a:gd name="connsiteX4" fmla="*/ 9580608 w 12009304"/>
              <a:gd name="connsiteY4" fmla="*/ 5151499 h 6858000"/>
              <a:gd name="connsiteX5" fmla="*/ 8693486 w 12009304"/>
              <a:gd name="connsiteY5" fmla="*/ 6685800 h 6858000"/>
              <a:gd name="connsiteX6" fmla="*/ 8595419 w 12009304"/>
              <a:gd name="connsiteY6" fmla="*/ 6814017 h 6858000"/>
              <a:gd name="connsiteX7" fmla="*/ 8545620 w 12009304"/>
              <a:gd name="connsiteY7" fmla="*/ 6858000 h 6858000"/>
              <a:gd name="connsiteX8" fmla="*/ 7612173 w 12009304"/>
              <a:gd name="connsiteY8" fmla="*/ 6858000 h 6858000"/>
              <a:gd name="connsiteX9" fmla="*/ 7591825 w 12009304"/>
              <a:gd name="connsiteY9" fmla="*/ 6822959 h 6858000"/>
              <a:gd name="connsiteX10" fmla="*/ 7411622 w 12009304"/>
              <a:gd name="connsiteY10" fmla="*/ 6512633 h 6858000"/>
              <a:gd name="connsiteX11" fmla="*/ 7411622 w 12009304"/>
              <a:gd name="connsiteY11" fmla="*/ 6289354 h 6858000"/>
              <a:gd name="connsiteX12" fmla="*/ 8045680 w 12009304"/>
              <a:gd name="connsiteY12" fmla="*/ 5197465 h 6858000"/>
              <a:gd name="connsiteX13" fmla="*/ 8239723 w 12009304"/>
              <a:gd name="connsiteY13" fmla="*/ 5083103 h 6858000"/>
              <a:gd name="connsiteX14" fmla="*/ 10622296 w 12009304"/>
              <a:gd name="connsiteY14" fmla="*/ 1326563 h 6858000"/>
              <a:gd name="connsiteX15" fmla="*/ 11448522 w 12009304"/>
              <a:gd name="connsiteY15" fmla="*/ 1326563 h 6858000"/>
              <a:gd name="connsiteX16" fmla="*/ 11577006 w 12009304"/>
              <a:gd name="connsiteY16" fmla="*/ 1401233 h 6858000"/>
              <a:gd name="connsiteX17" fmla="*/ 11989228 w 12009304"/>
              <a:gd name="connsiteY17" fmla="*/ 2114179 h 6858000"/>
              <a:gd name="connsiteX18" fmla="*/ 11989228 w 12009304"/>
              <a:gd name="connsiteY18" fmla="*/ 2259969 h 6858000"/>
              <a:gd name="connsiteX19" fmla="*/ 11577006 w 12009304"/>
              <a:gd name="connsiteY19" fmla="*/ 2972914 h 6858000"/>
              <a:gd name="connsiteX20" fmla="*/ 11448522 w 12009304"/>
              <a:gd name="connsiteY20" fmla="*/ 3047587 h 6858000"/>
              <a:gd name="connsiteX21" fmla="*/ 10622296 w 12009304"/>
              <a:gd name="connsiteY21" fmla="*/ 3047587 h 6858000"/>
              <a:gd name="connsiteX22" fmla="*/ 10495594 w 12009304"/>
              <a:gd name="connsiteY22" fmla="*/ 2972914 h 6858000"/>
              <a:gd name="connsiteX23" fmla="*/ 10081589 w 12009304"/>
              <a:gd name="connsiteY23" fmla="*/ 2259969 h 6858000"/>
              <a:gd name="connsiteX24" fmla="*/ 10081589 w 12009304"/>
              <a:gd name="connsiteY24" fmla="*/ 2114179 h 6858000"/>
              <a:gd name="connsiteX25" fmla="*/ 10495594 w 12009304"/>
              <a:gd name="connsiteY25" fmla="*/ 1401233 h 6858000"/>
              <a:gd name="connsiteX26" fmla="*/ 10622296 w 12009304"/>
              <a:gd name="connsiteY26" fmla="*/ 1326563 h 6858000"/>
              <a:gd name="connsiteX27" fmla="*/ 0 w 12009304"/>
              <a:gd name="connsiteY27" fmla="*/ 0 h 6858000"/>
              <a:gd name="connsiteX28" fmla="*/ 4457990 w 12009304"/>
              <a:gd name="connsiteY28" fmla="*/ 0 h 6858000"/>
              <a:gd name="connsiteX29" fmla="*/ 5902610 w 12009304"/>
              <a:gd name="connsiteY29" fmla="*/ 0 h 6858000"/>
              <a:gd name="connsiteX30" fmla="*/ 8476869 w 12009304"/>
              <a:gd name="connsiteY30" fmla="*/ 0 h 6858000"/>
              <a:gd name="connsiteX31" fmla="*/ 8535933 w 12009304"/>
              <a:gd name="connsiteY31" fmla="*/ 39849 h 6858000"/>
              <a:gd name="connsiteX32" fmla="*/ 8693486 w 12009304"/>
              <a:gd name="connsiteY32" fmla="*/ 220603 h 6858000"/>
              <a:gd name="connsiteX33" fmla="*/ 10389180 w 12009304"/>
              <a:gd name="connsiteY33" fmla="*/ 3153347 h 6858000"/>
              <a:gd name="connsiteX34" fmla="*/ 10389180 w 12009304"/>
              <a:gd name="connsiteY34" fmla="*/ 3753061 h 6858000"/>
              <a:gd name="connsiteX35" fmla="*/ 9759557 w 12009304"/>
              <a:gd name="connsiteY35" fmla="*/ 4842009 h 6858000"/>
              <a:gd name="connsiteX36" fmla="*/ 9706493 w 12009304"/>
              <a:gd name="connsiteY36" fmla="*/ 4933778 h 6858000"/>
              <a:gd name="connsiteX37" fmla="*/ 9708360 w 12009304"/>
              <a:gd name="connsiteY37" fmla="*/ 4934561 h 6858000"/>
              <a:gd name="connsiteX38" fmla="*/ 9802002 w 12009304"/>
              <a:gd name="connsiteY38" fmla="*/ 5029008 h 6858000"/>
              <a:gd name="connsiteX39" fmla="*/ 10514131 w 12009304"/>
              <a:gd name="connsiteY39" fmla="*/ 6260653 h 6858000"/>
              <a:gd name="connsiteX40" fmla="*/ 10514131 w 12009304"/>
              <a:gd name="connsiteY40" fmla="*/ 6512512 h 6858000"/>
              <a:gd name="connsiteX41" fmla="*/ 10340271 w 12009304"/>
              <a:gd name="connsiteY41" fmla="*/ 6813206 h 6858000"/>
              <a:gd name="connsiteX42" fmla="*/ 10314372 w 12009304"/>
              <a:gd name="connsiteY42" fmla="*/ 6858000 h 6858000"/>
              <a:gd name="connsiteX43" fmla="*/ 10119136 w 12009304"/>
              <a:gd name="connsiteY43" fmla="*/ 6858000 h 6858000"/>
              <a:gd name="connsiteX44" fmla="*/ 10122008 w 12009304"/>
              <a:gd name="connsiteY44" fmla="*/ 6853033 h 6858000"/>
              <a:gd name="connsiteX45" fmla="*/ 10327158 w 12009304"/>
              <a:gd name="connsiteY45" fmla="*/ 6498223 h 6858000"/>
              <a:gd name="connsiteX46" fmla="*/ 10327158 w 12009304"/>
              <a:gd name="connsiteY46" fmla="*/ 6274942 h 6858000"/>
              <a:gd name="connsiteX47" fmla="*/ 9695832 w 12009304"/>
              <a:gd name="connsiteY47" fmla="*/ 5183053 h 6858000"/>
              <a:gd name="connsiteX48" fmla="*/ 9612819 w 12009304"/>
              <a:gd name="connsiteY48" fmla="*/ 5099323 h 6858000"/>
              <a:gd name="connsiteX49" fmla="*/ 9603213 w 12009304"/>
              <a:gd name="connsiteY49" fmla="*/ 5095298 h 6858000"/>
              <a:gd name="connsiteX50" fmla="*/ 9654707 w 12009304"/>
              <a:gd name="connsiteY50" fmla="*/ 5006238 h 6858000"/>
              <a:gd name="connsiteX51" fmla="*/ 9693004 w 12009304"/>
              <a:gd name="connsiteY51" fmla="*/ 4940002 h 6858000"/>
              <a:gd name="connsiteX52" fmla="*/ 9653283 w 12009304"/>
              <a:gd name="connsiteY52" fmla="*/ 4923348 h 6858000"/>
              <a:gd name="connsiteX53" fmla="*/ 9586087 w 12009304"/>
              <a:gd name="connsiteY53" fmla="*/ 4914420 h 6858000"/>
              <a:gd name="connsiteX54" fmla="*/ 8158743 w 12009304"/>
              <a:gd name="connsiteY54" fmla="*/ 4914420 h 6858000"/>
              <a:gd name="connsiteX55" fmla="*/ 7939863 w 12009304"/>
              <a:gd name="connsiteY55" fmla="*/ 5043420 h 6858000"/>
              <a:gd name="connsiteX56" fmla="*/ 7224650 w 12009304"/>
              <a:gd name="connsiteY56" fmla="*/ 6275065 h 6858000"/>
              <a:gd name="connsiteX57" fmla="*/ 7224650 w 12009304"/>
              <a:gd name="connsiteY57" fmla="*/ 6526922 h 6858000"/>
              <a:gd name="connsiteX58" fmla="*/ 7350544 w 12009304"/>
              <a:gd name="connsiteY58" fmla="*/ 6743723 h 6858000"/>
              <a:gd name="connsiteX59" fmla="*/ 7416905 w 12009304"/>
              <a:gd name="connsiteY59" fmla="*/ 6858000 h 6858000"/>
              <a:gd name="connsiteX60" fmla="*/ 5902610 w 12009304"/>
              <a:gd name="connsiteY60" fmla="*/ 6858000 h 6858000"/>
              <a:gd name="connsiteX61" fmla="*/ 4389357 w 12009304"/>
              <a:gd name="connsiteY61" fmla="*/ 6858000 h 6858000"/>
              <a:gd name="connsiteX62" fmla="*/ 0 w 12009304"/>
              <a:gd name="connsiteY6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2009304" h="6858000">
                <a:moveTo>
                  <a:pt x="8239723" y="5083103"/>
                </a:moveTo>
                <a:cubicBezTo>
                  <a:pt x="8239723" y="5083103"/>
                  <a:pt x="8239723" y="5083103"/>
                  <a:pt x="9505105" y="5083103"/>
                </a:cubicBezTo>
                <a:cubicBezTo>
                  <a:pt x="9525601" y="5083103"/>
                  <a:pt x="9545588" y="5085825"/>
                  <a:pt x="9564676" y="5091016"/>
                </a:cubicBezTo>
                <a:lnTo>
                  <a:pt x="9605648" y="5108194"/>
                </a:lnTo>
                <a:lnTo>
                  <a:pt x="9580608" y="5151499"/>
                </a:lnTo>
                <a:cubicBezTo>
                  <a:pt x="9354208" y="5543062"/>
                  <a:pt x="9064418" y="6044264"/>
                  <a:pt x="8693486" y="6685800"/>
                </a:cubicBezTo>
                <a:cubicBezTo>
                  <a:pt x="8665958" y="6733339"/>
                  <a:pt x="8632925" y="6776306"/>
                  <a:pt x="8595419" y="6814017"/>
                </a:cubicBezTo>
                <a:lnTo>
                  <a:pt x="8545620" y="6858000"/>
                </a:lnTo>
                <a:lnTo>
                  <a:pt x="7612173" y="6858000"/>
                </a:lnTo>
                <a:lnTo>
                  <a:pt x="7591825" y="6822959"/>
                </a:lnTo>
                <a:cubicBezTo>
                  <a:pt x="7538315" y="6730809"/>
                  <a:pt x="7478495" y="6627794"/>
                  <a:pt x="7411622" y="6512633"/>
                </a:cubicBezTo>
                <a:cubicBezTo>
                  <a:pt x="7370628" y="6444560"/>
                  <a:pt x="7370628" y="6357427"/>
                  <a:pt x="7411622" y="6289354"/>
                </a:cubicBezTo>
                <a:cubicBezTo>
                  <a:pt x="7411622" y="6289354"/>
                  <a:pt x="7411622" y="6289354"/>
                  <a:pt x="8045680" y="5197465"/>
                </a:cubicBezTo>
                <a:cubicBezTo>
                  <a:pt x="8083943" y="5126669"/>
                  <a:pt x="8160465" y="5083103"/>
                  <a:pt x="8239723" y="5083103"/>
                </a:cubicBezTo>
                <a:close/>
                <a:moveTo>
                  <a:pt x="10622296" y="1326563"/>
                </a:moveTo>
                <a:cubicBezTo>
                  <a:pt x="10622296" y="1326563"/>
                  <a:pt x="10622296" y="1326563"/>
                  <a:pt x="11448522" y="1326563"/>
                </a:cubicBezTo>
                <a:cubicBezTo>
                  <a:pt x="11502058" y="1326563"/>
                  <a:pt x="11550238" y="1355009"/>
                  <a:pt x="11577006" y="1401233"/>
                </a:cubicBezTo>
                <a:cubicBezTo>
                  <a:pt x="11577006" y="1401233"/>
                  <a:pt x="11577006" y="1401233"/>
                  <a:pt x="11989228" y="2114179"/>
                </a:cubicBezTo>
                <a:cubicBezTo>
                  <a:pt x="12015996" y="2158629"/>
                  <a:pt x="12015996" y="2215522"/>
                  <a:pt x="11989228" y="2259969"/>
                </a:cubicBezTo>
                <a:cubicBezTo>
                  <a:pt x="11989228" y="2259969"/>
                  <a:pt x="11989228" y="2259969"/>
                  <a:pt x="11577006" y="2972914"/>
                </a:cubicBezTo>
                <a:cubicBezTo>
                  <a:pt x="11550238" y="3019141"/>
                  <a:pt x="11502058" y="3047587"/>
                  <a:pt x="11448522" y="3047587"/>
                </a:cubicBezTo>
                <a:cubicBezTo>
                  <a:pt x="11448522" y="3047587"/>
                  <a:pt x="11448522" y="3047587"/>
                  <a:pt x="10622296" y="3047587"/>
                </a:cubicBezTo>
                <a:cubicBezTo>
                  <a:pt x="10570544" y="3047587"/>
                  <a:pt x="10520578" y="3019141"/>
                  <a:pt x="10495594" y="2972914"/>
                </a:cubicBezTo>
                <a:cubicBezTo>
                  <a:pt x="10495594" y="2972914"/>
                  <a:pt x="10495594" y="2972914"/>
                  <a:pt x="10081589" y="2259969"/>
                </a:cubicBezTo>
                <a:cubicBezTo>
                  <a:pt x="10054821" y="2215522"/>
                  <a:pt x="10054821" y="2158629"/>
                  <a:pt x="10081589" y="2114179"/>
                </a:cubicBezTo>
                <a:cubicBezTo>
                  <a:pt x="10081589" y="2114179"/>
                  <a:pt x="10081589" y="2114179"/>
                  <a:pt x="10495594" y="1401233"/>
                </a:cubicBezTo>
                <a:cubicBezTo>
                  <a:pt x="10520578" y="1355009"/>
                  <a:pt x="10570544" y="1326563"/>
                  <a:pt x="10622296" y="1326563"/>
                </a:cubicBezTo>
                <a:close/>
                <a:moveTo>
                  <a:pt x="0" y="0"/>
                </a:moveTo>
                <a:lnTo>
                  <a:pt x="4457990" y="0"/>
                </a:lnTo>
                <a:lnTo>
                  <a:pt x="5902610" y="0"/>
                </a:lnTo>
                <a:lnTo>
                  <a:pt x="8476869" y="0"/>
                </a:lnTo>
                <a:lnTo>
                  <a:pt x="8535933" y="39849"/>
                </a:lnTo>
                <a:cubicBezTo>
                  <a:pt x="8598516" y="88273"/>
                  <a:pt x="8652195" y="149296"/>
                  <a:pt x="8693486" y="220603"/>
                </a:cubicBezTo>
                <a:cubicBezTo>
                  <a:pt x="8693486" y="220603"/>
                  <a:pt x="8693486" y="220603"/>
                  <a:pt x="10389180" y="3153347"/>
                </a:cubicBezTo>
                <a:cubicBezTo>
                  <a:pt x="10499291" y="3336185"/>
                  <a:pt x="10499291" y="3570221"/>
                  <a:pt x="10389180" y="3753061"/>
                </a:cubicBezTo>
                <a:cubicBezTo>
                  <a:pt x="10389180" y="3753061"/>
                  <a:pt x="10389180" y="3753061"/>
                  <a:pt x="9759557" y="4842009"/>
                </a:cubicBezTo>
                <a:lnTo>
                  <a:pt x="9706493" y="4933778"/>
                </a:lnTo>
                <a:lnTo>
                  <a:pt x="9708360" y="4934561"/>
                </a:lnTo>
                <a:cubicBezTo>
                  <a:pt x="9746510" y="4956830"/>
                  <a:pt x="9778880" y="4989078"/>
                  <a:pt x="9802002" y="5029008"/>
                </a:cubicBezTo>
                <a:cubicBezTo>
                  <a:pt x="9802002" y="5029008"/>
                  <a:pt x="9802002" y="5029008"/>
                  <a:pt x="10514131" y="6260653"/>
                </a:cubicBezTo>
                <a:cubicBezTo>
                  <a:pt x="10560376" y="6337439"/>
                  <a:pt x="10560376" y="6435725"/>
                  <a:pt x="10514131" y="6512512"/>
                </a:cubicBezTo>
                <a:cubicBezTo>
                  <a:pt x="10514131" y="6512512"/>
                  <a:pt x="10514131" y="6512512"/>
                  <a:pt x="10340271" y="6813206"/>
                </a:cubicBezTo>
                <a:lnTo>
                  <a:pt x="10314372" y="6858000"/>
                </a:lnTo>
                <a:lnTo>
                  <a:pt x="10119136" y="6858000"/>
                </a:lnTo>
                <a:lnTo>
                  <a:pt x="10122008" y="6853033"/>
                </a:lnTo>
                <a:cubicBezTo>
                  <a:pt x="10327158" y="6498223"/>
                  <a:pt x="10327158" y="6498223"/>
                  <a:pt x="10327158" y="6498223"/>
                </a:cubicBezTo>
                <a:cubicBezTo>
                  <a:pt x="10368154" y="6430148"/>
                  <a:pt x="10368154" y="6343015"/>
                  <a:pt x="10327158" y="6274942"/>
                </a:cubicBezTo>
                <a:cubicBezTo>
                  <a:pt x="9695832" y="5183053"/>
                  <a:pt x="9695832" y="5183053"/>
                  <a:pt x="9695832" y="5183053"/>
                </a:cubicBezTo>
                <a:cubicBezTo>
                  <a:pt x="9675334" y="5147654"/>
                  <a:pt x="9646640" y="5119063"/>
                  <a:pt x="9612819" y="5099323"/>
                </a:cubicBezTo>
                <a:lnTo>
                  <a:pt x="9603213" y="5095298"/>
                </a:lnTo>
                <a:lnTo>
                  <a:pt x="9654707" y="5006238"/>
                </a:lnTo>
                <a:lnTo>
                  <a:pt x="9693004" y="4940002"/>
                </a:lnTo>
                <a:lnTo>
                  <a:pt x="9653283" y="4923348"/>
                </a:lnTo>
                <a:cubicBezTo>
                  <a:pt x="9631750" y="4917491"/>
                  <a:pt x="9609208" y="4914420"/>
                  <a:pt x="9586087" y="4914420"/>
                </a:cubicBezTo>
                <a:cubicBezTo>
                  <a:pt x="8158743" y="4914420"/>
                  <a:pt x="8158743" y="4914420"/>
                  <a:pt x="8158743" y="4914420"/>
                </a:cubicBezTo>
                <a:cubicBezTo>
                  <a:pt x="8069341" y="4914420"/>
                  <a:pt x="7983024" y="4963563"/>
                  <a:pt x="7939863" y="5043420"/>
                </a:cubicBezTo>
                <a:cubicBezTo>
                  <a:pt x="7224650" y="6275065"/>
                  <a:pt x="7224650" y="6275065"/>
                  <a:pt x="7224650" y="6275065"/>
                </a:cubicBezTo>
                <a:cubicBezTo>
                  <a:pt x="7178407" y="6351849"/>
                  <a:pt x="7178407" y="6450135"/>
                  <a:pt x="7224650" y="6526922"/>
                </a:cubicBezTo>
                <a:cubicBezTo>
                  <a:pt x="7269350" y="6603900"/>
                  <a:pt x="7311257" y="6676067"/>
                  <a:pt x="7350544" y="6743723"/>
                </a:cubicBezTo>
                <a:lnTo>
                  <a:pt x="7416905" y="6858000"/>
                </a:lnTo>
                <a:lnTo>
                  <a:pt x="5902610" y="6858000"/>
                </a:lnTo>
                <a:lnTo>
                  <a:pt x="438935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TextShape 2"/>
          <p:cNvSpPr txBox="1"/>
          <p:nvPr/>
        </p:nvSpPr>
        <p:spPr>
          <a:xfrm>
            <a:off x="461963" y="461963"/>
            <a:ext cx="3152775" cy="1066800"/>
          </a:xfrm>
          <a:prstGeom prst="rect">
            <a:avLst/>
          </a:prstGeom>
          <a:noFill/>
          <a:ln w="182880">
            <a:noFill/>
          </a:ln>
        </p:spPr>
        <p:txBody>
          <a:bodyPr wrap="square" lIns="0" tIns="0" rIns="0" bIns="0" anchor="t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.ORG (origin)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To indicate the beginning of the address. It can be used for both code and data.</a:t>
            </a:r>
          </a:p>
        </p:txBody>
      </p:sp>
      <p:sp>
        <p:nvSpPr>
          <p:cNvPr id="60" name="TextShape 1"/>
          <p:cNvSpPr txBox="1"/>
          <p:nvPr/>
        </p:nvSpPr>
        <p:spPr>
          <a:xfrm>
            <a:off x="461963" y="1589088"/>
            <a:ext cx="3152775" cy="1230313"/>
          </a:xfrm>
          <a:prstGeom prst="rect">
            <a:avLst/>
          </a:prstGeom>
          <a:noFill/>
          <a:ln w="182880">
            <a:noFill/>
          </a:ln>
        </p:spPr>
        <p:txBody>
          <a:bodyPr wrap="square" lIns="0" tIns="0" rIns="0" bIns="0" anchor="t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.INCLUDE directive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To add the contents of a file to our program (like the #include directive in C language).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569</TotalTime>
  <Words>264</Words>
  <Application>Microsoft Office PowerPoint</Application>
  <PresentationFormat>Custom</PresentationFormat>
  <Paragraphs>40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JosefinSans</vt:lpstr>
      <vt:lpstr>Monaco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Tonmoy Islam</dc:creator>
  <dc:description/>
  <cp:lastModifiedBy>Tonmoy Islam</cp:lastModifiedBy>
  <cp:revision>16</cp:revision>
  <dcterms:modified xsi:type="dcterms:W3CDTF">2023-12-31T15:42:29Z</dcterms:modified>
  <dc:language>en-US</dc:language>
</cp:coreProperties>
</file>